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357" r:id="rId2"/>
    <p:sldId id="625" r:id="rId3"/>
    <p:sldId id="629" r:id="rId4"/>
    <p:sldId id="698" r:id="rId5"/>
    <p:sldId id="704" r:id="rId6"/>
    <p:sldId id="713" r:id="rId7"/>
    <p:sldId id="714" r:id="rId8"/>
    <p:sldId id="705" r:id="rId9"/>
    <p:sldId id="706" r:id="rId10"/>
    <p:sldId id="715" r:id="rId11"/>
    <p:sldId id="729" r:id="rId12"/>
    <p:sldId id="707" r:id="rId13"/>
    <p:sldId id="716" r:id="rId14"/>
    <p:sldId id="730" r:id="rId15"/>
    <p:sldId id="708" r:id="rId16"/>
    <p:sldId id="717" r:id="rId17"/>
    <p:sldId id="718" r:id="rId18"/>
    <p:sldId id="731" r:id="rId19"/>
    <p:sldId id="732" r:id="rId20"/>
    <p:sldId id="719" r:id="rId21"/>
    <p:sldId id="720" r:id="rId22"/>
    <p:sldId id="709" r:id="rId23"/>
    <p:sldId id="721" r:id="rId24"/>
    <p:sldId id="722" r:id="rId25"/>
    <p:sldId id="723" r:id="rId26"/>
    <p:sldId id="724" r:id="rId27"/>
    <p:sldId id="725" r:id="rId28"/>
    <p:sldId id="710" r:id="rId29"/>
    <p:sldId id="726" r:id="rId30"/>
    <p:sldId id="733" r:id="rId31"/>
    <p:sldId id="734" r:id="rId32"/>
    <p:sldId id="727" r:id="rId33"/>
    <p:sldId id="711" r:id="rId34"/>
    <p:sldId id="728" r:id="rId35"/>
    <p:sldId id="628" r:id="rId36"/>
    <p:sldId id="581" r:id="rId37"/>
    <p:sldId id="649" r:id="rId38"/>
    <p:sldId id="735" r:id="rId39"/>
    <p:sldId id="736" r:id="rId40"/>
    <p:sldId id="737" r:id="rId41"/>
    <p:sldId id="738" r:id="rId42"/>
    <p:sldId id="739" r:id="rId43"/>
    <p:sldId id="630" r:id="rId44"/>
    <p:sldId id="451" r:id="rId45"/>
    <p:sldId id="740" r:id="rId46"/>
    <p:sldId id="741" r:id="rId47"/>
    <p:sldId id="742" r:id="rId48"/>
    <p:sldId id="634" r:id="rId49"/>
    <p:sldId id="631" r:id="rId50"/>
    <p:sldId id="744" r:id="rId51"/>
    <p:sldId id="745" r:id="rId52"/>
    <p:sldId id="635" r:id="rId53"/>
    <p:sldId id="746" r:id="rId54"/>
    <p:sldId id="747" r:id="rId55"/>
    <p:sldId id="748" r:id="rId56"/>
    <p:sldId id="712" r:id="rId57"/>
    <p:sldId id="633" r:id="rId58"/>
    <p:sldId id="749" r:id="rId59"/>
    <p:sldId id="429" r:id="rId60"/>
  </p:sldIdLst>
  <p:sldSz cx="8639175" cy="4859338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496">
          <p15:clr>
            <a:srgbClr val="A4A3A4"/>
          </p15:clr>
        </p15:guide>
        <p15:guide id="2" pos="27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2"/>
    <a:srgbClr val="28A1D0"/>
    <a:srgbClr val="355797"/>
    <a:srgbClr val="898989"/>
    <a:srgbClr val="595757"/>
    <a:srgbClr val="3E3A39"/>
    <a:srgbClr val="FFFFFF"/>
    <a:srgbClr val="009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 autoAdjust="0"/>
    <p:restoredTop sz="87616" autoAdjust="0"/>
  </p:normalViewPr>
  <p:slideViewPr>
    <p:cSldViewPr showGuides="1">
      <p:cViewPr>
        <p:scale>
          <a:sx n="127" d="100"/>
          <a:sy n="127" d="100"/>
        </p:scale>
        <p:origin x="-51" y="-30"/>
      </p:cViewPr>
      <p:guideLst>
        <p:guide orient="horz" pos="1496"/>
        <p:guide pos="2721"/>
      </p:guideLst>
    </p:cSldViewPr>
  </p:slideViewPr>
  <p:outlineViewPr>
    <p:cViewPr>
      <p:scale>
        <a:sx n="33" d="100"/>
        <a:sy n="33" d="100"/>
      </p:scale>
      <p:origin x="0" y="-77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B4B921-17B6-47E5-ADCE-0A64493F0B7C}" type="doc">
      <dgm:prSet loTypeId="urn:microsoft.com/office/officeart/2005/8/layout/cycle2" loCatId="cycle" qsTypeId="urn:microsoft.com/office/officeart/2005/8/quickstyle/3d9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B9495E11-BE0F-444D-97D4-2B12A752D95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明确园区产业定位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1D0CEB-12CD-4E3C-A03E-20D5ADB7C640}" type="parTrans" cxnId="{FAAA5627-3D20-4028-A76C-050245AAC98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AC4239-80D4-4ED6-BF10-1918C69F0CE3}" type="sibTrans" cxnId="{FAAA5627-3D20-4028-A76C-050245AAC98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EBEC35-8865-423B-8F9C-DD16468AC80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整合政府招商资源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B6AA93-E83B-42AB-BE84-E4936BA42F37}" type="parTrans" cxnId="{7A777DCB-C050-4511-BAE4-7AB1F057468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E47DD7-741D-41AC-9D65-D3903A1E2CB4}" type="sibTrans" cxnId="{7A777DCB-C050-4511-BAE4-7AB1F057468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173633-8850-497A-8071-83B1966D154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调整产业定位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5A9088C-49A8-4483-A7C8-FAF99C97C285}" type="parTrans" cxnId="{26990B49-AE9C-4AC7-BC8C-7B7C737184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26A97F-2506-4ED2-A670-C7D2AFC1BD92}" type="sibTrans" cxnId="{26990B49-AE9C-4AC7-BC8C-7B7C737184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A8F303-BE37-4CB7-9F78-E2516FB34CAC}" type="pres">
      <dgm:prSet presAssocID="{AEB4B921-17B6-47E5-ADCE-0A64493F0B7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0CA9FB-5C7E-43EE-8F6D-1A751C81FB4E}" type="pres">
      <dgm:prSet presAssocID="{B9495E11-BE0F-444D-97D4-2B12A752D95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A68C74-2B3A-4E7C-AAA9-313DDEAA5FCD}" type="pres">
      <dgm:prSet presAssocID="{B6AC4239-80D4-4ED6-BF10-1918C69F0CE3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99266C0-FC68-4A90-89D1-7124B7F31945}" type="pres">
      <dgm:prSet presAssocID="{B6AC4239-80D4-4ED6-BF10-1918C69F0CE3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7AB82ED7-8597-433F-9CF2-90110A8CDDB5}" type="pres">
      <dgm:prSet presAssocID="{11EBEC35-8865-423B-8F9C-DD16468AC80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0F4D6-C179-4AFB-8539-3CDFB907C5AA}" type="pres">
      <dgm:prSet presAssocID="{1FE47DD7-741D-41AC-9D65-D3903A1E2CB4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844F1B7-5B01-40B9-92C1-CAB66BCF967D}" type="pres">
      <dgm:prSet presAssocID="{1FE47DD7-741D-41AC-9D65-D3903A1E2CB4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6907EB8-1EF8-487D-99A9-3BC8860A2A20}" type="pres">
      <dgm:prSet presAssocID="{3E173633-8850-497A-8071-83B1966D154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4AD984-C6D2-4FA9-A901-E74BFC365BF1}" type="pres">
      <dgm:prSet presAssocID="{8026A97F-2506-4ED2-A670-C7D2AFC1BD92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031D012F-4398-440F-8E0E-23F971A4C3A5}" type="pres">
      <dgm:prSet presAssocID="{8026A97F-2506-4ED2-A670-C7D2AFC1BD92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0D6C7CE0-9A70-4610-9B24-B33E048469D3}" type="presOf" srcId="{AEB4B921-17B6-47E5-ADCE-0A64493F0B7C}" destId="{45A8F303-BE37-4CB7-9F78-E2516FB34CAC}" srcOrd="0" destOrd="0" presId="urn:microsoft.com/office/officeart/2005/8/layout/cycle2"/>
    <dgm:cxn modelId="{FAAA5627-3D20-4028-A76C-050245AAC98D}" srcId="{AEB4B921-17B6-47E5-ADCE-0A64493F0B7C}" destId="{B9495E11-BE0F-444D-97D4-2B12A752D95F}" srcOrd="0" destOrd="0" parTransId="{E41D0CEB-12CD-4E3C-A03E-20D5ADB7C640}" sibTransId="{B6AC4239-80D4-4ED6-BF10-1918C69F0CE3}"/>
    <dgm:cxn modelId="{7A777DCB-C050-4511-BAE4-7AB1F057468A}" srcId="{AEB4B921-17B6-47E5-ADCE-0A64493F0B7C}" destId="{11EBEC35-8865-423B-8F9C-DD16468AC80A}" srcOrd="1" destOrd="0" parTransId="{1EB6AA93-E83B-42AB-BE84-E4936BA42F37}" sibTransId="{1FE47DD7-741D-41AC-9D65-D3903A1E2CB4}"/>
    <dgm:cxn modelId="{4FC058B6-1378-4301-B8C0-26A56CCC80D9}" type="presOf" srcId="{B9495E11-BE0F-444D-97D4-2B12A752D95F}" destId="{660CA9FB-5C7E-43EE-8F6D-1A751C81FB4E}" srcOrd="0" destOrd="0" presId="urn:microsoft.com/office/officeart/2005/8/layout/cycle2"/>
    <dgm:cxn modelId="{26990B49-AE9C-4AC7-BC8C-7B7C737184A0}" srcId="{AEB4B921-17B6-47E5-ADCE-0A64493F0B7C}" destId="{3E173633-8850-497A-8071-83B1966D154D}" srcOrd="2" destOrd="0" parTransId="{75A9088C-49A8-4483-A7C8-FAF99C97C285}" sibTransId="{8026A97F-2506-4ED2-A670-C7D2AFC1BD92}"/>
    <dgm:cxn modelId="{D4E2949F-3DC6-4A28-8663-709E1BA3CFA2}" type="presOf" srcId="{8026A97F-2506-4ED2-A670-C7D2AFC1BD92}" destId="{031D012F-4398-440F-8E0E-23F971A4C3A5}" srcOrd="1" destOrd="0" presId="urn:microsoft.com/office/officeart/2005/8/layout/cycle2"/>
    <dgm:cxn modelId="{9469F1E9-163A-4821-8F86-DF99AB405C97}" type="presOf" srcId="{1FE47DD7-741D-41AC-9D65-D3903A1E2CB4}" destId="{C844F1B7-5B01-40B9-92C1-CAB66BCF967D}" srcOrd="1" destOrd="0" presId="urn:microsoft.com/office/officeart/2005/8/layout/cycle2"/>
    <dgm:cxn modelId="{5AD380C2-5145-468A-946D-E355CF0C7116}" type="presOf" srcId="{1FE47DD7-741D-41AC-9D65-D3903A1E2CB4}" destId="{4200F4D6-C179-4AFB-8539-3CDFB907C5AA}" srcOrd="0" destOrd="0" presId="urn:microsoft.com/office/officeart/2005/8/layout/cycle2"/>
    <dgm:cxn modelId="{D4290595-BB10-45F4-B1DD-7173664347CE}" type="presOf" srcId="{3E173633-8850-497A-8071-83B1966D154D}" destId="{56907EB8-1EF8-487D-99A9-3BC8860A2A20}" srcOrd="0" destOrd="0" presId="urn:microsoft.com/office/officeart/2005/8/layout/cycle2"/>
    <dgm:cxn modelId="{69D3054C-AA27-42AD-A17B-93CF6E3DFD98}" type="presOf" srcId="{B6AC4239-80D4-4ED6-BF10-1918C69F0CE3}" destId="{9FA68C74-2B3A-4E7C-AAA9-313DDEAA5FCD}" srcOrd="0" destOrd="0" presId="urn:microsoft.com/office/officeart/2005/8/layout/cycle2"/>
    <dgm:cxn modelId="{9A9F5CF9-392A-4C18-A33D-12FC2F52D33A}" type="presOf" srcId="{B6AC4239-80D4-4ED6-BF10-1918C69F0CE3}" destId="{A99266C0-FC68-4A90-89D1-7124B7F31945}" srcOrd="1" destOrd="0" presId="urn:microsoft.com/office/officeart/2005/8/layout/cycle2"/>
    <dgm:cxn modelId="{577DE884-E9D6-4FAD-B7A6-D5E390DE9A2F}" type="presOf" srcId="{8026A97F-2506-4ED2-A670-C7D2AFC1BD92}" destId="{864AD984-C6D2-4FA9-A901-E74BFC365BF1}" srcOrd="0" destOrd="0" presId="urn:microsoft.com/office/officeart/2005/8/layout/cycle2"/>
    <dgm:cxn modelId="{07E9AF6F-ED7A-4DF6-8192-EA810F3A978F}" type="presOf" srcId="{11EBEC35-8865-423B-8F9C-DD16468AC80A}" destId="{7AB82ED7-8597-433F-9CF2-90110A8CDDB5}" srcOrd="0" destOrd="0" presId="urn:microsoft.com/office/officeart/2005/8/layout/cycle2"/>
    <dgm:cxn modelId="{2D76C158-7B75-4DEB-B5A8-E476772CCAC4}" type="presParOf" srcId="{45A8F303-BE37-4CB7-9F78-E2516FB34CAC}" destId="{660CA9FB-5C7E-43EE-8F6D-1A751C81FB4E}" srcOrd="0" destOrd="0" presId="urn:microsoft.com/office/officeart/2005/8/layout/cycle2"/>
    <dgm:cxn modelId="{E04AB0B9-1E4A-42AE-8AA7-630CF95C1889}" type="presParOf" srcId="{45A8F303-BE37-4CB7-9F78-E2516FB34CAC}" destId="{9FA68C74-2B3A-4E7C-AAA9-313DDEAA5FCD}" srcOrd="1" destOrd="0" presId="urn:microsoft.com/office/officeart/2005/8/layout/cycle2"/>
    <dgm:cxn modelId="{A70AB2FD-1CA3-4611-9D89-23A8D9A300DD}" type="presParOf" srcId="{9FA68C74-2B3A-4E7C-AAA9-313DDEAA5FCD}" destId="{A99266C0-FC68-4A90-89D1-7124B7F31945}" srcOrd="0" destOrd="0" presId="urn:microsoft.com/office/officeart/2005/8/layout/cycle2"/>
    <dgm:cxn modelId="{12952E3C-9758-4D08-9F6F-90DA14CB040B}" type="presParOf" srcId="{45A8F303-BE37-4CB7-9F78-E2516FB34CAC}" destId="{7AB82ED7-8597-433F-9CF2-90110A8CDDB5}" srcOrd="2" destOrd="0" presId="urn:microsoft.com/office/officeart/2005/8/layout/cycle2"/>
    <dgm:cxn modelId="{240D1CAE-02CF-47F9-8633-6DDD725AA516}" type="presParOf" srcId="{45A8F303-BE37-4CB7-9F78-E2516FB34CAC}" destId="{4200F4D6-C179-4AFB-8539-3CDFB907C5AA}" srcOrd="3" destOrd="0" presId="urn:microsoft.com/office/officeart/2005/8/layout/cycle2"/>
    <dgm:cxn modelId="{41401BF3-747C-4C2F-BD0C-99B18270131D}" type="presParOf" srcId="{4200F4D6-C179-4AFB-8539-3CDFB907C5AA}" destId="{C844F1B7-5B01-40B9-92C1-CAB66BCF967D}" srcOrd="0" destOrd="0" presId="urn:microsoft.com/office/officeart/2005/8/layout/cycle2"/>
    <dgm:cxn modelId="{E1111CAC-4367-495B-9C49-6361FB57FAAE}" type="presParOf" srcId="{45A8F303-BE37-4CB7-9F78-E2516FB34CAC}" destId="{56907EB8-1EF8-487D-99A9-3BC8860A2A20}" srcOrd="4" destOrd="0" presId="urn:microsoft.com/office/officeart/2005/8/layout/cycle2"/>
    <dgm:cxn modelId="{14F2E0D3-1845-4CC3-9806-A40E1E7C2A7B}" type="presParOf" srcId="{45A8F303-BE37-4CB7-9F78-E2516FB34CAC}" destId="{864AD984-C6D2-4FA9-A901-E74BFC365BF1}" srcOrd="5" destOrd="0" presId="urn:microsoft.com/office/officeart/2005/8/layout/cycle2"/>
    <dgm:cxn modelId="{CB1DA907-6E47-4F50-93AE-3A6A21F8EBA2}" type="presParOf" srcId="{864AD984-C6D2-4FA9-A901-E74BFC365BF1}" destId="{031D012F-4398-440F-8E0E-23F971A4C3A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4B23DCF-983F-4850-BFDA-F11691E98AB8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697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71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199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95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西青开发区不北京申子城投资开发股份有限公司吅作，占地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270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亩。 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拥有数据资产总部，数据智慧服务特区，大数据交易展示基地，信息软件智能区等。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46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255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93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047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智慧城市智慧中心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月启用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591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63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20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）首先明确园区产业定位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）其次用产业故事充分整合政府招商资源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）再次根据政策资源调整产业定位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159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）培训逐渐成为园区标配产业和企业服务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）孵化器是新建园区的填充和门面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）中北</a:t>
            </a:r>
            <a:r>
              <a:rPr lang="en-US" altLang="zh-CN" dirty="0" smtClean="0"/>
              <a:t>-</a:t>
            </a:r>
            <a:r>
              <a:rPr lang="zh-CN" altLang="en-US" dirty="0" smtClean="0"/>
              <a:t>天软创业学院的案例介绍（培训和孵化的融合、“培训</a:t>
            </a:r>
            <a:r>
              <a:rPr lang="en-US" altLang="zh-CN" dirty="0" smtClean="0"/>
              <a:t>-</a:t>
            </a:r>
            <a:r>
              <a:rPr lang="zh-CN" altLang="en-US" dirty="0" smtClean="0"/>
              <a:t>孵化</a:t>
            </a:r>
            <a:r>
              <a:rPr lang="en-US" altLang="zh-CN" dirty="0" smtClean="0"/>
              <a:t>-</a:t>
            </a:r>
            <a:r>
              <a:rPr lang="zh-CN" altLang="en-US" dirty="0" smtClean="0"/>
              <a:t>入驻”的模式、抓大养小）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58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404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）大数据园区上海市北的需求情况（对我们的定位非常认可，但门槛较高）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）先进园区天津中新的需求情况（只有一家大数据孵化企业）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）领先运营商华夏幸福的需求情况（有意愿在智慧城市方面开展合作）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249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）建立专门的本地化招商团队（华夏幸福的例子）（运营商的模式复制能力主要在建设和配套上）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）对成熟企业提供定制化的配套政策服务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）不轻易免租金，先让政府让利而不是园区让利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23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张江高</a:t>
            </a:r>
            <a:r>
              <a:rPr lang="zh-CN" altLang="en-US" sz="1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科（国企）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325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192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615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452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466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71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/>
              <a:t>59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091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目标：找到真正产、城、人深度融合的园区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341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日，上海市经信委、静安区人民政府与亚马逊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AmazonWebServices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）三方共同宣布，“上海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亚马逊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联合创新中心”项目在静安区启动，落户市北高新园区云立方。根据三方合作备忘录及执行方案，本次合作将重点建设“智慧城市创新实践展示体验中心”、落实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认证的云计算人才培养以及打造国际联动的创新孵化器三大板块，充分利用亚马逊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的全球品牌影响力和应用创新成果，借助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领先的云计算和大数据技术以及大数据与智慧城市建设的全球实践，推进上海城市管理和社会治理数据共享互通，促进上海国家大数据综合试验区建设。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据了解，市北高新园区云立方将腾出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多平方米空间，与现有的上海大数据应用中心打通，作为“上海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亚马逊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联合创新中心”的载体。其中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平方米作为“智慧城市创新实践展示体验中心”，亚马逊很多最新技术会在这里展示。比如深镜（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Deeplens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），这是一种基于人工智能技术的摄像头，可对发现的事件进行前端判断并给出预警。国内企业都可在这里深度了解全球最先进的大数据与云计算技术。另有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多平方米用来打造“云创技术培训中心”。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认证是云计算与大数据行业顶级的人才认证，目前国内此类人才稀缺，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认证讲师在国内只有个位数。因此，未来将以联合创新中心为辐射点，培养更多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认证人才。还有一部分空间会用作会议室、工位等，构建众创空间，打造国际联动的创新孵化器。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从三大板块的功能定位看，联合创新中心将推动创新人才、创新企业以及创新应用在上海集聚，推动上海基于大数据与云计算产业的创新生态建设。不久前，静安区“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”被国家发改委列为国家大数据应用创新工程。这个工程是要建设一张智慧感知网络，在交通、医疗健康、食品安全、环保、城市公共服务五个重点领域推进一批大数据应用创新项目，在城市数据运营基础上，通过大数据分析挖掘技术，最终形成一个静安城区管理的智慧运营中心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据悉，联合创新中心由静安区科学技术委员会作为项目的落地组织单位，由市北高新（集团）有限公司、上海大数据应用创新中心、上海数据交易中心等机构作为项目的共建实施单位，共同负责各项具体实施工作，预计联合创新中心的重要标志性内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智慧城市创新实践展示体验中心，将在今年年中落成并投入使用。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9239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该园区所处的华夏幸福嘉善高铁新城位于嘉善县南部新区，高铁南站北侧，规划面积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平方公里，目前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公里城市核心区已初具规模，核心区路网框架基本成型，公共配套设施建设正在推进。上海人才创业园重点规划的产业包括：以科技创新、电子商务、文化创意为主的现代服务业，以医疗器械、新能源车“芯”为主导高端制造的总部与研发创新产业。目前累计签约企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家，签约面积约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37819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942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年初，滨海新区进行行政改革，滨海旅游区、中心渔港统一纳入生态城管理，目前总规划面积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平方公里，其中中新合作区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平方公里。预计规划总人口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万人。生态城致力于打造成为国际生态城市创新区、国家绿色发展示范区、京津冀休闲旅游目的地、滨海型生态宜居新城。目前已有约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5700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家企业落户生态城，形成了互联网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高科技、文化创意、商业金融、精英配套等产业集群，累计注册资金超过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2235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元。我们重点参观的科技园是生态城以节能环保、绿色建筑为主的研发、认证中心和高新企业聚集区域。重点发展环保节能技术研发、测试、检验认证等产业。主体包括研发大厦、启发大厦，已具备办公、员工食堂、餐饮、咖啡厅、健身房、便利店等配套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365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  <a:sym typeface="Song"/>
              </a:rPr>
              <a:t>总占地面积</a:t>
            </a:r>
            <a:r>
              <a:rPr lang="en-US" altLang="zh-CN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  <a:sym typeface="Song"/>
              </a:rPr>
              <a:t>1.8</a:t>
            </a:r>
            <a:r>
              <a:rPr lang="zh-CN" altLang="en-US" sz="1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  <a:sym typeface="Song"/>
              </a:rPr>
              <a:t>平方公里，分三期实施。</a:t>
            </a:r>
            <a:endParaRPr lang="en-US" altLang="zh-CN" sz="12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latin typeface="微软雅黑" panose="020B0503020204020204" charset="-122"/>
              <a:ea typeface="微软雅黑" panose="020B0503020204020204" charset="-122"/>
              <a:sym typeface="Song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61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区位：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天津市共有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个区，其中和平、河西、河北、河东、卓开、红桥极成市中心城区，被东丽、西青、津卓、北辰环城四区包围。 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西青区位亍天津市西卓部，是天津市环城四区之一，也是不中心城区结吅最紧密癿地区，天津外环线有五分之二在西青区界内，不中心城区有着共生关系，地理位置优越。 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全区总面积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570.8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平斱公里，常住人口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135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万。 </a:t>
            </a:r>
          </a:p>
          <a:p>
            <a:endParaRPr lang="zh-CN" alt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54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总占地面积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万平米，规划建筑面积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58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万平米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项目分两期建设。 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一期占地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万平斱米，建筑面积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万平斱米。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9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完稿-0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0"/>
            <a:ext cx="8641080" cy="4858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PT完稿-0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5" y="0"/>
            <a:ext cx="8641080" cy="48583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完稿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0"/>
            <a:ext cx="8641080" cy="48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1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完稿-0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0"/>
            <a:ext cx="8641080" cy="48583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6" r:id="rId3"/>
  </p:sldLayoutIdLst>
  <p:hf sldNum="0" hdr="0" ftr="0" dt="0"/>
  <p:txStyles>
    <p:titleStyle>
      <a:lvl1pPr algn="ctr" defTabSz="647700" rtl="0" fontAlgn="base">
        <a:spcBef>
          <a:spcPct val="0"/>
        </a:spcBef>
        <a:spcAft>
          <a:spcPct val="0"/>
        </a:spcAft>
        <a:defRPr sz="31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defTabSz="647700" rtl="0" fontAlgn="base">
        <a:spcBef>
          <a:spcPct val="0"/>
        </a:spcBef>
        <a:spcAft>
          <a:spcPct val="0"/>
        </a:spcAft>
        <a:defRPr sz="31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43205" indent="-243205" algn="l" defTabSz="647700" rtl="0" fontAlgn="base">
        <a:spcBef>
          <a:spcPct val="14000"/>
        </a:spcBef>
        <a:spcAft>
          <a:spcPct val="0"/>
        </a:spcAft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27050" lvl="1" indent="-203200" algn="l" defTabSz="647700" rtl="0" fontAlgn="base">
        <a:spcBef>
          <a:spcPct val="14000"/>
        </a:spcBef>
        <a:spcAft>
          <a:spcPct val="0"/>
        </a:spcAft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lvl="2" indent="-161925" algn="l" defTabSz="647700" rtl="0" fontAlgn="base">
        <a:spcBef>
          <a:spcPct val="14000"/>
        </a:spcBef>
        <a:spcAft>
          <a:spcPct val="0"/>
        </a:spcAft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475" lvl="3" indent="-161925" algn="l" defTabSz="647700" rtl="0" fontAlgn="base">
        <a:spcBef>
          <a:spcPct val="14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7325" lvl="4" indent="-161925" algn="l" defTabSz="647700" rtl="0" fontAlgn="base">
        <a:spcBef>
          <a:spcPct val="14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1810" lvl="5" indent="-161925" algn="l" defTabSz="647700" eaLnBrk="1" fontAlgn="base" latinLnBrk="0" hangingPunct="1">
        <a:lnSpc>
          <a:spcPct val="100000"/>
        </a:lnSpc>
        <a:spcBef>
          <a:spcPct val="14000"/>
        </a:spcBef>
        <a:spcAft>
          <a:spcPct val="0"/>
        </a:spcAft>
        <a:buChar char="»"/>
        <a:defRPr sz="14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06295" lvl="6" indent="-161925" algn="l" defTabSz="647700" eaLnBrk="1" fontAlgn="base" latinLnBrk="0" hangingPunct="1">
        <a:lnSpc>
          <a:spcPct val="100000"/>
        </a:lnSpc>
        <a:spcBef>
          <a:spcPct val="14000"/>
        </a:spcBef>
        <a:spcAft>
          <a:spcPct val="0"/>
        </a:spcAft>
        <a:buChar char="»"/>
        <a:defRPr sz="14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30145" lvl="7" indent="-161925" algn="l" defTabSz="647700" eaLnBrk="1" fontAlgn="base" latinLnBrk="0" hangingPunct="1">
        <a:lnSpc>
          <a:spcPct val="100000"/>
        </a:lnSpc>
        <a:spcBef>
          <a:spcPct val="14000"/>
        </a:spcBef>
        <a:spcAft>
          <a:spcPct val="0"/>
        </a:spcAft>
        <a:buChar char="»"/>
        <a:defRPr sz="14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53995" lvl="8" indent="-161925" algn="l" defTabSz="647700" eaLnBrk="1" fontAlgn="base" latinLnBrk="0" hangingPunct="1">
        <a:lnSpc>
          <a:spcPct val="100000"/>
        </a:lnSpc>
        <a:spcBef>
          <a:spcPct val="14000"/>
        </a:spcBef>
        <a:spcAft>
          <a:spcPct val="0"/>
        </a:spcAft>
        <a:buChar char="»"/>
        <a:defRPr sz="141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477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27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2385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477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972185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296035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619885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19437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26822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59207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完稿-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74" y="0"/>
            <a:ext cx="8641080" cy="4858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1751330"/>
            <a:ext cx="5589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Titillium Web" panose="00000500000000000000" charset="0"/>
                <a:ea typeface="苹方 粗体" panose="020B0600000000000000" charset="-122"/>
              </a:rPr>
              <a:t>产业园区实地调研</a:t>
            </a:r>
            <a:r>
              <a:rPr lang="zh-CN" altLang="en-US" sz="4000" dirty="0">
                <a:solidFill>
                  <a:schemeClr val="bg1"/>
                </a:solidFill>
                <a:latin typeface="Titillium Web" panose="00000500000000000000" charset="0"/>
                <a:ea typeface="苹方 粗体" panose="020B0600000000000000" charset="-122"/>
              </a:rPr>
              <a:t>简报</a:t>
            </a:r>
            <a:endParaRPr lang="en-US" altLang="zh-CN" sz="4000" dirty="0" smtClean="0">
              <a:solidFill>
                <a:schemeClr val="bg1"/>
              </a:solidFill>
              <a:latin typeface="Titillium Web" panose="00000500000000000000" charset="0"/>
              <a:ea typeface="苹方 粗体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0195" y="3972560"/>
            <a:ext cx="1746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Myriad Pro" panose="020B0503030403020204" charset="0"/>
              </a:rPr>
              <a:t>Project Leader: </a:t>
            </a:r>
            <a:r>
              <a:rPr lang="en-US" altLang="zh-CN" sz="900" dirty="0" err="1" smtClean="0">
                <a:solidFill>
                  <a:schemeClr val="bg1"/>
                </a:solidFill>
                <a:latin typeface="Myriad Pro" panose="020B0503030403020204" charset="0"/>
              </a:rPr>
              <a:t>Hao</a:t>
            </a:r>
            <a:r>
              <a:rPr lang="en-US" altLang="zh-CN" sz="900" dirty="0" smtClean="0">
                <a:solidFill>
                  <a:schemeClr val="bg1"/>
                </a:solidFill>
                <a:latin typeface="Myriad Pro" panose="020B0503030403020204" charset="0"/>
              </a:rPr>
              <a:t> </a:t>
            </a:r>
            <a:r>
              <a:rPr lang="en-US" altLang="zh-CN" sz="900" dirty="0" err="1" smtClean="0">
                <a:solidFill>
                  <a:schemeClr val="bg1"/>
                </a:solidFill>
                <a:latin typeface="Myriad Pro" panose="020B0503030403020204" charset="0"/>
              </a:rPr>
              <a:t>Jianguo</a:t>
            </a:r>
            <a:endParaRPr lang="zh-CN" altLang="en-US" sz="9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51" y="1205533"/>
            <a:ext cx="6134100" cy="2905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6188" y="485453"/>
            <a:ext cx="2592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中新天津生态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科技园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35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1" y="901748"/>
            <a:ext cx="3841747" cy="28240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中新天津生态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园区配套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95" y="1493565"/>
            <a:ext cx="4076218" cy="28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中加生态示范区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1" y="897870"/>
            <a:ext cx="5081592" cy="29783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7" y="2069629"/>
            <a:ext cx="3790765" cy="20882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74735" y="880700"/>
            <a:ext cx="1929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按照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产城融合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科技地产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理念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，打造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低碳、生态、节能、环保、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智慧的生态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示范区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全景</a:t>
            </a:r>
            <a:r>
              <a:rPr lang="zh-CN" altLang="en-US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智慧生态科技新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城</a:t>
            </a:r>
            <a:r>
              <a:rPr lang="zh-CN" altLang="en-US" sz="12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（面积及定位与青岛基地相符）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242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/>
          <a:stretch/>
        </p:blipFill>
        <p:spPr bwMode="auto">
          <a:xfrm>
            <a:off x="287139" y="897870"/>
            <a:ext cx="4191034" cy="3278198"/>
          </a:xfrm>
          <a:prstGeom prst="rect">
            <a:avLst/>
          </a:prstGeom>
          <a:noFill/>
        </p:spPr>
      </p:pic>
      <p:sp>
        <p:nvSpPr>
          <p:cNvPr id="5" name="下弧形箭头 4"/>
          <p:cNvSpPr/>
          <p:nvPr/>
        </p:nvSpPr>
        <p:spPr>
          <a:xfrm rot="19559786">
            <a:off x="3330695" y="3327989"/>
            <a:ext cx="887667" cy="6798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83" y="1254077"/>
            <a:ext cx="4911190" cy="19608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26188" y="485453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中加生态示范区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产业规划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61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3283" y="965587"/>
            <a:ext cx="5256584" cy="3454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中加生态示范区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产业服务体系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6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区位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243" y="965588"/>
            <a:ext cx="5472608" cy="3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4900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一期规划及周边情况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51" y="1008673"/>
            <a:ext cx="6336704" cy="32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3746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一期概况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75" y="854785"/>
            <a:ext cx="5760640" cy="35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7259" y="828876"/>
            <a:ext cx="5256584" cy="36518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746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招聘渠道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9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1275" y="965587"/>
            <a:ext cx="5112568" cy="34665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97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一站式服务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>
            <a:spLocks noChangeArrowheads="1"/>
          </p:cNvSpPr>
          <p:nvPr/>
        </p:nvSpPr>
        <p:spPr bwMode="auto">
          <a:xfrm>
            <a:off x="1007499" y="827698"/>
            <a:ext cx="2520000" cy="2520000"/>
          </a:xfrm>
          <a:prstGeom prst="ellipse">
            <a:avLst/>
          </a:prstGeom>
          <a:solidFill>
            <a:srgbClr val="355797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355797"/>
              </a:solidFill>
              <a:sym typeface="Arial" panose="020B0604020202020204" pitchFamily="34" charset="0"/>
            </a:endParaRPr>
          </a:p>
        </p:txBody>
      </p:sp>
      <p:sp>
        <p:nvSpPr>
          <p:cNvPr id="5" name="文本框 21"/>
          <p:cNvSpPr txBox="1">
            <a:spLocks noChangeArrowheads="1"/>
          </p:cNvSpPr>
          <p:nvPr/>
        </p:nvSpPr>
        <p:spPr bwMode="auto">
          <a:xfrm>
            <a:off x="4592552" y="56970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调研概况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8" name="文本框 22"/>
          <p:cNvSpPr txBox="1">
            <a:spLocks noChangeArrowheads="1"/>
          </p:cNvSpPr>
          <p:nvPr/>
        </p:nvSpPr>
        <p:spPr bwMode="auto">
          <a:xfrm>
            <a:off x="4592552" y="1157205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招商情况分析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11" name="文本框 24"/>
          <p:cNvSpPr txBox="1">
            <a:spLocks noChangeArrowheads="1"/>
          </p:cNvSpPr>
          <p:nvPr/>
        </p:nvSpPr>
        <p:spPr bwMode="auto">
          <a:xfrm>
            <a:off x="4592552" y="1744701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配套情况分析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14" name="文本框 25"/>
          <p:cNvSpPr txBox="1">
            <a:spLocks noChangeArrowheads="1"/>
          </p:cNvSpPr>
          <p:nvPr/>
        </p:nvSpPr>
        <p:spPr bwMode="auto">
          <a:xfrm>
            <a:off x="4592552" y="2325954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企业服务分析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17" name="文本框 26"/>
          <p:cNvSpPr txBox="1">
            <a:spLocks noChangeArrowheads="1"/>
          </p:cNvSpPr>
          <p:nvPr/>
        </p:nvSpPr>
        <p:spPr bwMode="auto">
          <a:xfrm>
            <a:off x="4592552" y="2898615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园区信息化情况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grpSp>
        <p:nvGrpSpPr>
          <p:cNvPr id="18" name="组合 30"/>
          <p:cNvGrpSpPr>
            <a:grpSpLocks/>
          </p:cNvGrpSpPr>
          <p:nvPr/>
        </p:nvGrpSpPr>
        <p:grpSpPr bwMode="auto">
          <a:xfrm>
            <a:off x="685933" y="1512039"/>
            <a:ext cx="3120454" cy="1323439"/>
            <a:chOff x="22850" y="162948"/>
            <a:chExt cx="3192424" cy="1323120"/>
          </a:xfrm>
        </p:grpSpPr>
        <p:sp>
          <p:nvSpPr>
            <p:cNvPr id="19" name="文本框 29"/>
            <p:cNvSpPr txBox="1">
              <a:spLocks noChangeArrowheads="1"/>
            </p:cNvSpPr>
            <p:nvPr/>
          </p:nvSpPr>
          <p:spPr bwMode="auto">
            <a:xfrm>
              <a:off x="22850" y="162948"/>
              <a:ext cx="3192424" cy="1323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8000" dirty="0">
                  <a:solidFill>
                    <a:srgbClr val="005592"/>
                  </a:solidFill>
                  <a:cs typeface="Vrinda" panose="020B0502040204020203" pitchFamily="34" charset="0"/>
                  <a:sym typeface="Arial" panose="020B0604020202020204" pitchFamily="34" charset="0"/>
                </a:rPr>
                <a:t>C</a:t>
              </a:r>
              <a:r>
                <a:rPr lang="en-US" altLang="zh-CN" sz="2400" dirty="0">
                  <a:solidFill>
                    <a:srgbClr val="005592"/>
                  </a:solidFill>
                  <a:cs typeface="Vrinda" panose="020B0502040204020203" pitchFamily="34" charset="0"/>
                  <a:sym typeface="Arial" panose="020B0604020202020204" pitchFamily="34" charset="0"/>
                </a:rPr>
                <a:t>ONTENTS</a:t>
              </a:r>
              <a:endParaRPr lang="zh-CN" altLang="en-US" sz="2400" dirty="0">
                <a:solidFill>
                  <a:srgbClr val="005592"/>
                </a:solidFill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文本框 27"/>
            <p:cNvSpPr txBox="1">
              <a:spLocks noChangeArrowheads="1"/>
            </p:cNvSpPr>
            <p:nvPr/>
          </p:nvSpPr>
          <p:spPr bwMode="auto">
            <a:xfrm>
              <a:off x="1101829" y="323772"/>
              <a:ext cx="1648281" cy="646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3600" b="1" dirty="0">
                  <a:solidFill>
                    <a:srgbClr val="005592"/>
                  </a:solidFill>
                  <a:cs typeface="Vrinda" panose="020B0502040204020203" pitchFamily="34" charset="0"/>
                  <a:sym typeface="Arial" panose="020B0604020202020204" pitchFamily="34" charset="0"/>
                </a:rPr>
                <a:t>目录</a:t>
              </a:r>
            </a:p>
          </p:txBody>
        </p:sp>
      </p:grpSp>
      <p:sp>
        <p:nvSpPr>
          <p:cNvPr id="26" name="文本框 26"/>
          <p:cNvSpPr txBox="1">
            <a:spLocks noChangeArrowheads="1"/>
          </p:cNvSpPr>
          <p:nvPr/>
        </p:nvSpPr>
        <p:spPr bwMode="auto">
          <a:xfrm>
            <a:off x="4592552" y="3487140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rgbClr val="404040"/>
                </a:solidFill>
                <a:sym typeface="Arial" panose="020B0604020202020204" pitchFamily="34" charset="0"/>
              </a:rPr>
              <a:t>启示与建议</a:t>
            </a:r>
            <a:endParaRPr lang="zh-CN" altLang="en-US" sz="2000" dirty="0">
              <a:solidFill>
                <a:srgbClr val="404040"/>
              </a:solidFill>
              <a:sym typeface="Arial" panose="020B0604020202020204" pitchFamily="34" charset="0"/>
            </a:endParaRPr>
          </a:p>
        </p:txBody>
      </p:sp>
      <p:sp>
        <p:nvSpPr>
          <p:cNvPr id="27" name="椭圆 4"/>
          <p:cNvSpPr>
            <a:spLocks noChangeAspect="1" noChangeArrowheads="1"/>
          </p:cNvSpPr>
          <p:nvPr/>
        </p:nvSpPr>
        <p:spPr bwMode="auto">
          <a:xfrm>
            <a:off x="3959547" y="520618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28" name="文本框 5"/>
          <p:cNvSpPr txBox="1">
            <a:spLocks noChangeAspect="1" noChangeArrowheads="1"/>
          </p:cNvSpPr>
          <p:nvPr/>
        </p:nvSpPr>
        <p:spPr bwMode="auto">
          <a:xfrm>
            <a:off x="3959547" y="547894"/>
            <a:ext cx="504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29" name="椭圆 4"/>
          <p:cNvSpPr>
            <a:spLocks noChangeAspect="1" noChangeArrowheads="1"/>
          </p:cNvSpPr>
          <p:nvPr/>
        </p:nvSpPr>
        <p:spPr bwMode="auto">
          <a:xfrm>
            <a:off x="3959547" y="1081279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30" name="文本框 5"/>
          <p:cNvSpPr txBox="1">
            <a:spLocks noChangeAspect="1" noChangeArrowheads="1"/>
          </p:cNvSpPr>
          <p:nvPr/>
        </p:nvSpPr>
        <p:spPr bwMode="auto">
          <a:xfrm>
            <a:off x="3959547" y="1108555"/>
            <a:ext cx="50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2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1" name="椭圆 4"/>
          <p:cNvSpPr>
            <a:spLocks noChangeAspect="1" noChangeArrowheads="1"/>
          </p:cNvSpPr>
          <p:nvPr/>
        </p:nvSpPr>
        <p:spPr bwMode="auto">
          <a:xfrm>
            <a:off x="3959547" y="1664671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32" name="文本框 5"/>
          <p:cNvSpPr txBox="1">
            <a:spLocks noChangeAspect="1" noChangeArrowheads="1"/>
          </p:cNvSpPr>
          <p:nvPr/>
        </p:nvSpPr>
        <p:spPr bwMode="auto">
          <a:xfrm>
            <a:off x="3959547" y="1691947"/>
            <a:ext cx="50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3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3" name="椭圆 4"/>
          <p:cNvSpPr>
            <a:spLocks noChangeAspect="1" noChangeArrowheads="1"/>
          </p:cNvSpPr>
          <p:nvPr/>
        </p:nvSpPr>
        <p:spPr bwMode="auto">
          <a:xfrm>
            <a:off x="3959547" y="2248063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34" name="文本框 5"/>
          <p:cNvSpPr txBox="1">
            <a:spLocks noChangeAspect="1" noChangeArrowheads="1"/>
          </p:cNvSpPr>
          <p:nvPr/>
        </p:nvSpPr>
        <p:spPr bwMode="auto">
          <a:xfrm>
            <a:off x="3959547" y="2275339"/>
            <a:ext cx="50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4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5" name="椭圆 4"/>
          <p:cNvSpPr>
            <a:spLocks noChangeAspect="1" noChangeArrowheads="1"/>
          </p:cNvSpPr>
          <p:nvPr/>
        </p:nvSpPr>
        <p:spPr bwMode="auto">
          <a:xfrm>
            <a:off x="3959547" y="2854186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36" name="文本框 5"/>
          <p:cNvSpPr txBox="1">
            <a:spLocks noChangeAspect="1" noChangeArrowheads="1"/>
          </p:cNvSpPr>
          <p:nvPr/>
        </p:nvSpPr>
        <p:spPr bwMode="auto">
          <a:xfrm>
            <a:off x="3959547" y="2881462"/>
            <a:ext cx="50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5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7" name="椭圆 4"/>
          <p:cNvSpPr>
            <a:spLocks noChangeAspect="1" noChangeArrowheads="1"/>
          </p:cNvSpPr>
          <p:nvPr/>
        </p:nvSpPr>
        <p:spPr bwMode="auto">
          <a:xfrm>
            <a:off x="3959547" y="3432554"/>
            <a:ext cx="486196" cy="509283"/>
          </a:xfrm>
          <a:prstGeom prst="ellipse">
            <a:avLst/>
          </a:prstGeom>
          <a:solidFill>
            <a:srgbClr val="00B0F0">
              <a:alpha val="60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005592"/>
              </a:solidFill>
              <a:sym typeface="Arial" panose="020B0604020202020204" pitchFamily="34" charset="0"/>
            </a:endParaRPr>
          </a:p>
        </p:txBody>
      </p:sp>
      <p:sp>
        <p:nvSpPr>
          <p:cNvPr id="38" name="文本框 5"/>
          <p:cNvSpPr txBox="1">
            <a:spLocks noChangeAspect="1" noChangeArrowheads="1"/>
          </p:cNvSpPr>
          <p:nvPr/>
        </p:nvSpPr>
        <p:spPr bwMode="auto">
          <a:xfrm>
            <a:off x="3959547" y="3459830"/>
            <a:ext cx="50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b="1" dirty="0" smtClean="0">
                <a:solidFill>
                  <a:srgbClr val="355797"/>
                </a:solidFill>
                <a:cs typeface="Vrinda" panose="020B0502040204020203" pitchFamily="34" charset="0"/>
                <a:sym typeface="Arial" panose="020B0604020202020204" pitchFamily="34" charset="0"/>
              </a:rPr>
              <a:t>6</a:t>
            </a:r>
            <a:endParaRPr lang="zh-CN" altLang="en-US" sz="2400" b="1" dirty="0">
              <a:solidFill>
                <a:srgbClr val="355797"/>
              </a:solidFill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电子城天津魔方项目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99" y="1349549"/>
            <a:ext cx="6344101" cy="30771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4670" y="881340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打造大数据中心及互联网金融中心，推动区域型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数据研发中心、数据应用中心、数据交易中心和数据安全中心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以及移动互联、电子商务、互联网金融、呼叫中心、新一代电子信息等业态的高端科技及创新产业聚集</a:t>
            </a:r>
          </a:p>
        </p:txBody>
      </p:sp>
    </p:spTree>
    <p:extLst>
      <p:ext uri="{BB962C8B-B14F-4D97-AF65-F5344CB8AC3E}">
        <p14:creationId xmlns:p14="http://schemas.microsoft.com/office/powerpoint/2010/main" val="16340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59" y="1061517"/>
            <a:ext cx="6509522" cy="32106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天津西青赛达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新兴产业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电子城天津魔方项目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实景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4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总体规划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7"/>
              </a:clrFrom>
              <a:clrTo>
                <a:srgbClr val="E6E6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424" y="773485"/>
            <a:ext cx="4091537" cy="29254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E6E6E7"/>
              </a:clrFrom>
              <a:clrTo>
                <a:srgbClr val="E6E6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9405" y="1853605"/>
            <a:ext cx="4549450" cy="2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7"/>
              </a:clrFrom>
              <a:clrTo>
                <a:srgbClr val="E6E6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7259" y="845493"/>
            <a:ext cx="6479828" cy="350990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主要产业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66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软件和信息服务业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E6E6E7"/>
              </a:clrFrom>
              <a:clrTo>
                <a:srgbClr val="E6E6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251" y="490764"/>
            <a:ext cx="704709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83" y="937969"/>
            <a:ext cx="6480720" cy="34840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6188" y="485453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培训孵化融合案例</a:t>
            </a:r>
          </a:p>
        </p:txBody>
      </p:sp>
    </p:spTree>
    <p:extLst>
      <p:ext uri="{BB962C8B-B14F-4D97-AF65-F5344CB8AC3E}">
        <p14:creationId xmlns:p14="http://schemas.microsoft.com/office/powerpoint/2010/main" val="9147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智慧城市咨询机构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67" y="965588"/>
            <a:ext cx="6408712" cy="34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E6E6E7"/>
              </a:clrFrom>
              <a:clrTo>
                <a:srgbClr val="E6E6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9227" y="889412"/>
            <a:ext cx="6479828" cy="35112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746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天津西青中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北高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新区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商务区写字楼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2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51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华夏幸福香河机器人产业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38" t="4239" r="2538" b="2407"/>
          <a:stretch/>
        </p:blipFill>
        <p:spPr>
          <a:xfrm>
            <a:off x="511017" y="837524"/>
            <a:ext cx="2732379" cy="2488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r="34406"/>
          <a:stretch/>
        </p:blipFill>
        <p:spPr>
          <a:xfrm>
            <a:off x="489828" y="3366191"/>
            <a:ext cx="2808311" cy="14495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785" y="1025451"/>
            <a:ext cx="5252655" cy="37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8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97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华夏幸福香河机器人产业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一期实景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83" y="898971"/>
            <a:ext cx="5743324" cy="34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  <a:latin typeface="Myriad Pro" panose="020B0503030403020204" charset="0"/>
              </a:rPr>
              <a:t>1</a:t>
            </a:r>
            <a:endParaRPr lang="en-US" altLang="zh-CN" sz="35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4793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调研概况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7499" y="2471583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</a:t>
            </a: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600"/>
              </a:lnSpc>
            </a:pPr>
            <a:r>
              <a:rPr lang="zh-CN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</a:t>
            </a:r>
            <a:r>
              <a: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分析评价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8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55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华夏幸福香河机器人产业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展厅和智慧城市指挥中心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75" y="3005733"/>
            <a:ext cx="2808312" cy="13832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611" y="2012715"/>
            <a:ext cx="3276195" cy="23762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250" y="889845"/>
            <a:ext cx="2792337" cy="19490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55691" y="2867233"/>
            <a:ext cx="2480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智慧城市智慧中心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月启用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612" y="915597"/>
            <a:ext cx="3276194" cy="10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83" y="894435"/>
            <a:ext cx="5832648" cy="35159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26188" y="485453"/>
            <a:ext cx="3977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华夏幸福香河机器人产业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企业服务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99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45" y="927571"/>
            <a:ext cx="5561491" cy="18486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51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幸福大厂产业新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产业规划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475" y="2573685"/>
            <a:ext cx="4679628" cy="1895702"/>
          </a:xfrm>
          <a:prstGeom prst="rect">
            <a:avLst/>
          </a:prstGeom>
        </p:spPr>
      </p:pic>
      <p:sp>
        <p:nvSpPr>
          <p:cNvPr id="6" name="下弧形箭头 5"/>
          <p:cNvSpPr/>
          <p:nvPr/>
        </p:nvSpPr>
        <p:spPr>
          <a:xfrm rot="1759823">
            <a:off x="1830216" y="3012453"/>
            <a:ext cx="1605780" cy="49982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7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546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幸福大厂产业新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总部商务产业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创业大厦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49"/>
          <a:stretch/>
        </p:blipFill>
        <p:spPr>
          <a:xfrm>
            <a:off x="1007219" y="827226"/>
            <a:ext cx="5112568" cy="35340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91795" y="1030317"/>
            <a:ext cx="2016224" cy="3375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厂第一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5A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级写字楼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，建筑面积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2.95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万平方米，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承接创新中心出孵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企业与其它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潜力企业的科技加速和成果转化，为入区企业提供完善的政务服务和创新服务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。大厦首层设置一站式政务服务大厅，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包含工商注册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、立项审批、财税服务、金融服务、人才服务、版权服务等功能，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配置食堂满足企业员工用餐需求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层为高新区办公地点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远期定位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是知名企业的区域性功能性、总部和互联科技、高端外包和金融服务。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3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6188" y="485453"/>
            <a:ext cx="6615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幸福大厂产业新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智能制造产业集群</a:t>
            </a:r>
            <a:r>
              <a:rPr lang="en-US" altLang="zh-CN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中国智谷检验认证园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56" y="854785"/>
            <a:ext cx="2374043" cy="16637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44734"/>
          <a:stretch/>
        </p:blipFill>
        <p:spPr>
          <a:xfrm>
            <a:off x="5599530" y="2492375"/>
            <a:ext cx="2253267" cy="1941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11" y="1133525"/>
            <a:ext cx="4186056" cy="27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园区分析评价</a:t>
            </a:r>
          </a:p>
        </p:txBody>
      </p:sp>
      <p:sp>
        <p:nvSpPr>
          <p:cNvPr id="3" name="矩形 2"/>
          <p:cNvSpPr/>
          <p:nvPr/>
        </p:nvSpPr>
        <p:spPr>
          <a:xfrm>
            <a:off x="2737152" y="5285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调研园区对比</a:t>
            </a:r>
            <a:endParaRPr lang="zh-CN" altLang="en-US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649909"/>
              </p:ext>
            </p:extLst>
          </p:nvPr>
        </p:nvGraphicFramePr>
        <p:xfrm>
          <a:off x="1223243" y="897870"/>
          <a:ext cx="7056778" cy="3537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2718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1630"/>
                <a:gridCol w="342145"/>
                <a:gridCol w="342145"/>
                <a:gridCol w="342145"/>
                <a:gridCol w="342145"/>
                <a:gridCol w="342145"/>
                <a:gridCol w="342145"/>
              </a:tblGrid>
              <a:tr h="168614">
                <a:tc row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项目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solidFill>
                            <a:srgbClr val="005592"/>
                          </a:solidFill>
                          <a:effectLst/>
                        </a:rPr>
                        <a:t> 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园区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规划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实施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招商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配套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企业服务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信息智能化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800" b="0" kern="100" dirty="0">
                          <a:solidFill>
                            <a:srgbClr val="005592"/>
                          </a:solidFill>
                          <a:effectLst/>
                        </a:rPr>
                        <a:t>评分</a:t>
                      </a:r>
                      <a:endParaRPr lang="zh-CN" sz="800" b="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10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规划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先进性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产城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融合度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产业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契合度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项目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成熟度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招商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先进性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招商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完成度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园区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配套度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周边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配套度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服务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>
                          <a:effectLst/>
                        </a:rPr>
                        <a:t>项目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服务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先进性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园区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信息化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大数据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应用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规划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实施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招商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配套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企业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服务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信息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kern="100" dirty="0">
                          <a:effectLst/>
                        </a:rPr>
                        <a:t>智能化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b="1" kern="100" dirty="0">
                          <a:effectLst/>
                        </a:rPr>
                        <a:t>总</a:t>
                      </a:r>
                    </a:p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600" b="1" kern="100" dirty="0">
                          <a:effectLst/>
                        </a:rPr>
                        <a:t>评分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上海市北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 16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15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92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华夏嘉善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12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12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11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75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天津中新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18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11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91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天津中加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11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10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10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14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9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69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天津赛达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12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14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12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84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电子城天津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12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14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15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83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天津中北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12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89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华夏香河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9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10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13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16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86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  <a:tr h="3208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 dirty="0">
                          <a:solidFill>
                            <a:srgbClr val="005592"/>
                          </a:solidFill>
                          <a:effectLst/>
                        </a:rPr>
                        <a:t>华夏大厂</a:t>
                      </a:r>
                      <a:endParaRPr lang="zh-CN" sz="700" kern="100" dirty="0">
                        <a:solidFill>
                          <a:srgbClr val="005592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8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6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7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15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12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10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>
                          <a:effectLst/>
                        </a:rPr>
                        <a:t>14</a:t>
                      </a:r>
                      <a:endParaRPr lang="zh-CN" sz="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kern="100" dirty="0">
                          <a:effectLst/>
                        </a:rPr>
                        <a:t>10</a:t>
                      </a:r>
                      <a:endParaRPr lang="zh-CN" sz="6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600" b="1" kern="100" dirty="0">
                          <a:effectLst/>
                        </a:rPr>
                        <a:t>75</a:t>
                      </a:r>
                      <a:endParaRPr lang="zh-CN" sz="6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228" marR="4122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4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  <a:latin typeface="Myriad Pro" panose="020B0503030403020204" charset="0"/>
              </a:rPr>
              <a:t>2</a:t>
            </a:r>
            <a:endParaRPr lang="en-US" altLang="zh-CN" sz="35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4793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招商情况分析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7499" y="2471583"/>
            <a:ext cx="3581400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情况分析及策略建议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5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3203" y="948859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园区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招商的基础是当地政府的配套政策和扶持措施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534566519"/>
              </p:ext>
            </p:extLst>
          </p:nvPr>
        </p:nvGraphicFramePr>
        <p:xfrm>
          <a:off x="1511275" y="1133525"/>
          <a:ext cx="5040560" cy="2927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44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</a:rPr>
              <a:t>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产业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规划无法一蹴而就，应逐步实现</a:t>
            </a:r>
          </a:p>
        </p:txBody>
      </p:sp>
      <p:sp>
        <p:nvSpPr>
          <p:cNvPr id="4" name="矩形 3"/>
          <p:cNvSpPr/>
          <p:nvPr/>
        </p:nvSpPr>
        <p:spPr>
          <a:xfrm>
            <a:off x="1151235" y="1354305"/>
            <a:ext cx="6192688" cy="184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龙头型、平台型、知名研发、投资额大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的企业，充分利用其在产业、营销上的吸附效应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采用多元化的产业发展方向，在实践中明确重点产业并进行产业链布局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成熟企业，要有所取舍，也要合作升级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13996" r="3343" b="13996"/>
          <a:stretch/>
        </p:blipFill>
        <p:spPr>
          <a:xfrm>
            <a:off x="4175571" y="1853605"/>
            <a:ext cx="1056117" cy="243719"/>
          </a:xfrm>
          <a:prstGeom prst="rect">
            <a:avLst/>
          </a:prstGeom>
        </p:spPr>
      </p:pic>
      <p:pic>
        <p:nvPicPr>
          <p:cNvPr id="6" name="Picture 3" descr="C:\Users\yanglina\Desktop\新建文件夹 (2)\B1-办公系统-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55" y="2429669"/>
            <a:ext cx="436621" cy="35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80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</a:rPr>
              <a:t>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培训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和孵化已成为产业园标配，二者融合趋势逐渐显现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2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培训逐渐成为园区标配产业和企业服务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孵化器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是新建园区的填充和门面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案例：中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天软创业学院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07" y="2573685"/>
            <a:ext cx="2648794" cy="1756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611" y="2100116"/>
            <a:ext cx="3841350" cy="22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</a:t>
            </a:r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71549"/>
              </p:ext>
            </p:extLst>
          </p:nvPr>
        </p:nvGraphicFramePr>
        <p:xfrm>
          <a:off x="575171" y="856173"/>
          <a:ext cx="7704857" cy="3517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576064"/>
                <a:gridCol w="2304256"/>
                <a:gridCol w="3960441"/>
              </a:tblGrid>
              <a:tr h="32173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  间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调研内容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到上海路途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上海调研准备</a:t>
                      </a:r>
                      <a:endParaRPr lang="zh-CN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上海市北高新技术服务业园区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参观园区展厅、云立方、智汇园，并市北高新副总座谈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华夏幸福嘉善上海人才创业园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与园长助理座谈并参观园区展厅、太库孵化器、独栋写字楼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到天津路途</a:t>
                      </a:r>
                      <a:endParaRPr lang="zh-CN" alt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1100" b="0" i="0" u="non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天津调研准备</a:t>
                      </a:r>
                      <a:endParaRPr lang="zh-CN" altLang="en-US" sz="1100" b="0" i="0" u="none" kern="1200" baseline="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195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中新天津生态城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座谈并参观科技园写字楼、低碳体验中心、第三社区服务中心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中加生态示范区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与园区招商总监座谈，并参观园区建设工地和地块规划情况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天津西青赛达新兴产业园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与产业园副总座谈，并参观园区写字楼和电子城电子魔方园区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天津西青中北高新区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参观新城市中心、中北</a:t>
                      </a:r>
                      <a:r>
                        <a:rPr lang="en-US" altLang="zh-CN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•</a:t>
                      </a:r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天软创业学院及天津智慧城市研究院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华夏幸福香河机器人产业港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参观园区展厅、智慧城市指挥中心、太库孵化器和新建厂房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195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下午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477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75" b="0" i="0" u="none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华夏幸福大厂产业新城</a:t>
                      </a:r>
                      <a:endParaRPr lang="zh-CN" altLang="en-US" sz="1275" b="0" i="0" u="none" kern="1200" baseline="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参观产业新城创业大厦和中国智谷园区，交流智慧服务供应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77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数据企业和智慧城市解决方案产业链企业是稀缺资源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大数据园区上海市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北对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我们的定位非常认可，但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门槛也较高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园区天津中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新只有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一家大数据孵化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运营商华夏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幸福有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意愿在智慧城市方面开展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1892" r="6153" b="1892"/>
          <a:stretch/>
        </p:blipFill>
        <p:spPr>
          <a:xfrm>
            <a:off x="1811799" y="2508774"/>
            <a:ext cx="1931723" cy="1865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55" y="2902754"/>
            <a:ext cx="2230388" cy="10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定制化服务是对成熟企业招商的通用方式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专门的本地化招商团队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对成熟企业提供定制化的配套政策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轻易免租金，先让政府让利而不是园区让利</a:t>
            </a:r>
          </a:p>
        </p:txBody>
      </p:sp>
    </p:spTree>
    <p:extLst>
      <p:ext uri="{BB962C8B-B14F-4D97-AF65-F5344CB8AC3E}">
        <p14:creationId xmlns:p14="http://schemas.microsoft.com/office/powerpoint/2010/main" val="7590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199" y="374650"/>
            <a:ext cx="2710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招商情况分析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多种手段扩大招商引资的实效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利用政府组织的会议或大型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引入本地顶级智慧城市研究规划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27" y="2517737"/>
            <a:ext cx="2766886" cy="19179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99" y="2517738"/>
            <a:ext cx="2819562" cy="19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bg1"/>
                </a:solidFill>
                <a:latin typeface="Myriad Pro" panose="020B0503030403020204" charset="0"/>
              </a:rPr>
              <a:t>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3497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配套情况分析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7499" y="2448151"/>
            <a:ext cx="4824536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分析及策略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8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的产城融合园区通常是居住先行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纯粹的园区运营商多不注重居住配套（以华夏幸福为例）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居住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先行有助于配套完善（中新生态城居住先行的成功案例）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数据及其他信息产业的落地需要配套完善的城市来吸引人</a:t>
            </a:r>
          </a:p>
        </p:txBody>
      </p:sp>
    </p:spTree>
    <p:extLst>
      <p:ext uri="{BB962C8B-B14F-4D97-AF65-F5344CB8AC3E}">
        <p14:creationId xmlns:p14="http://schemas.microsoft.com/office/powerpoint/2010/main" val="18990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符合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战略愿景的园区配套合作方是配套成败的关键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48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配套的体系化是实效性的保证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复制有赖于合作方的运营经验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中新生态城的新加坡物业配套模式（通过第三社区服务中心的观感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4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利用政府配套和周边商业配套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交通配套通常要最大限度地依靠政府和公共交通（华夏幸福园区、天津赛达园区）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幸福香河配套不完善的案例、华夏幸福嘉善充分利用政府配套的案例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园区的智慧城市项目多为政府投资（华夏幸福香河从招商和企业形象出发先投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和智慧中心，天津中新生态城智慧城市项目由管委会投资）</a:t>
            </a:r>
          </a:p>
        </p:txBody>
      </p:sp>
    </p:spTree>
    <p:extLst>
      <p:ext uri="{BB962C8B-B14F-4D97-AF65-F5344CB8AC3E}">
        <p14:creationId xmlns:p14="http://schemas.microsoft.com/office/powerpoint/2010/main" val="19703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配套情况分析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配套的通常做法是引入名校分校和国际学校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12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天津中新生态城的案例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幸福的案例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利用青岛滨海优势，引入国内名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6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  <a:latin typeface="Myriad Pro" panose="020B0503030403020204" charset="0"/>
              </a:rPr>
              <a:t>4</a:t>
            </a:r>
            <a:endParaRPr lang="en-US" altLang="zh-CN" sz="35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4793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企业服务分析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7499" y="2471583"/>
            <a:ext cx="3581400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分析及策略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0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企业服务情况分析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园区企业服务现状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84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企业入驻前主要是招商团队提供的开业服务和财税服务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入驻后主要是物业团队提供的园区基础服务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专业的第三方服务平台（市北、华夏幸福嘉善、天津中新生态园的介绍人机制）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一体化的综合服务平台（华夏幸福有想法而没有行动）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5851" y="2501677"/>
            <a:ext cx="1584176" cy="17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上海市北高新技术服务业园区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1" y="967316"/>
            <a:ext cx="4967573" cy="335630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597974" y="829866"/>
            <a:ext cx="288475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0559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▼ 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成立于</a:t>
            </a:r>
            <a:r>
              <a:rPr lang="en-US" altLang="zh-CN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1992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，规划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面积</a:t>
            </a:r>
            <a:r>
              <a:rPr lang="en-US" altLang="zh-CN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3.13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公里</a:t>
            </a:r>
            <a:r>
              <a:rPr lang="en-US" altLang="zh-CN" sz="1200" baseline="300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是张江国家自主创新示范区的重要组成部分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，原来的老工业区，运营国企是上交所上市公司</a:t>
            </a:r>
            <a:endParaRPr lang="en-US" altLang="zh-CN" sz="1200" dirty="0" smtClean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00559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▼ 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聚焦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总部经济、楼宇经济和涉外经济，计划形成以“软件信息、节能环保、检验检测、人力资源、金融衍生、大数据产业”等为特色的现代服务业</a:t>
            </a:r>
            <a:endParaRPr lang="en-US" altLang="zh-CN" sz="1200" dirty="0" smtClean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1200" dirty="0" smtClean="0">
                <a:solidFill>
                  <a:srgbClr val="00559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▼ 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上海首个大数据产业基地、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云计算产业基地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，上海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未来“数据之源”；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目前已入驻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各类大数据企业</a:t>
            </a:r>
            <a:r>
              <a:rPr lang="en-US" altLang="zh-CN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多家</a:t>
            </a:r>
            <a:endParaRPr lang="en-US" altLang="zh-CN" sz="1200" dirty="0" smtClean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1200" dirty="0" smtClean="0">
                <a:solidFill>
                  <a:srgbClr val="00559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▼ 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目前有</a:t>
            </a:r>
            <a:r>
              <a:rPr lang="en-US" altLang="zh-CN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2500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家企业入驻，实地经营企业超</a:t>
            </a:r>
            <a:r>
              <a:rPr lang="en-US" altLang="zh-CN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家，以总部经济、研发设计、信息电子产业为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代表，区内共有</a:t>
            </a:r>
            <a:r>
              <a:rPr lang="en-US" altLang="zh-CN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</a:t>
            </a:r>
            <a:r>
              <a:rPr lang="zh-CN" altLang="en-US" sz="1200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家商务委认定的跨国地区</a:t>
            </a:r>
            <a:r>
              <a:rPr lang="zh-CN" altLang="en-US" sz="12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总部</a:t>
            </a:r>
            <a:endParaRPr lang="en-US" altLang="zh-CN" sz="12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企业服务情况分析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市郊园区类信息产业园区，人才引进服务是企业落地的关键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71287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各园区普遍把用好政府人才政策作为服务内容（落户、房补、个税返还）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企业参加到各地高校的校招会是园区服务的内容之一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少数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园区提供针对入驻企业的岗位培训服务（天津赛达等）</a:t>
            </a:r>
          </a:p>
        </p:txBody>
      </p:sp>
    </p:spTree>
    <p:extLst>
      <p:ext uri="{BB962C8B-B14F-4D97-AF65-F5344CB8AC3E}">
        <p14:creationId xmlns:p14="http://schemas.microsoft.com/office/powerpoint/2010/main" val="30865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0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企业服务情况分析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服务主要为线下人工服务，没有相应信息平台支持</a:t>
            </a:r>
          </a:p>
        </p:txBody>
      </p:sp>
      <p:sp>
        <p:nvSpPr>
          <p:cNvPr id="5" name="矩形 4"/>
          <p:cNvSpPr/>
          <p:nvPr/>
        </p:nvSpPr>
        <p:spPr>
          <a:xfrm>
            <a:off x="1151235" y="1354305"/>
            <a:ext cx="6192688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少部分企业有企业服务信息平台规划，但尚未实施（如华夏幸福嘉善）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物业服务以外的企业办公平台服务（天津中新尚未部署）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孵化器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也没有提供信息化平台和企业办公共享服务（华夏太库、天津中北、市北聚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</a:p>
        </p:txBody>
      </p:sp>
    </p:spTree>
    <p:extLst>
      <p:ext uri="{BB962C8B-B14F-4D97-AF65-F5344CB8AC3E}">
        <p14:creationId xmlns:p14="http://schemas.microsoft.com/office/powerpoint/2010/main" val="3034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  <a:latin typeface="Myriad Pro" panose="020B0503030403020204" charset="0"/>
              </a:rPr>
              <a:t>5</a:t>
            </a:r>
            <a:endParaRPr lang="en-US" altLang="zh-CN" sz="35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4793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园区信息化情况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7499" y="2471583"/>
            <a:ext cx="3581400" cy="28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分析及策略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54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园区信息化情况分析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03" y="970875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和指挥中心等演示型项目落地较多，实际信息系统使用很少</a:t>
            </a:r>
          </a:p>
        </p:txBody>
      </p:sp>
      <p:sp>
        <p:nvSpPr>
          <p:cNvPr id="6" name="矩形 5"/>
          <p:cNvSpPr/>
          <p:nvPr/>
        </p:nvSpPr>
        <p:spPr>
          <a:xfrm>
            <a:off x="1151235" y="1354305"/>
            <a:ext cx="6192688" cy="112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华夏幸福香河的案例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幸福嘉善的案例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北高新的案例</a:t>
            </a:r>
          </a:p>
        </p:txBody>
      </p:sp>
    </p:spTree>
    <p:extLst>
      <p:ext uri="{BB962C8B-B14F-4D97-AF65-F5344CB8AC3E}">
        <p14:creationId xmlns:p14="http://schemas.microsoft.com/office/powerpoint/2010/main" val="31051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园区信息化情况分析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整体解决方案，个别园区有亮点案例</a:t>
            </a:r>
          </a:p>
        </p:txBody>
      </p:sp>
      <p:sp>
        <p:nvSpPr>
          <p:cNvPr id="6" name="矩形 5"/>
          <p:cNvSpPr/>
          <p:nvPr/>
        </p:nvSpPr>
        <p:spPr>
          <a:xfrm>
            <a:off x="1151235" y="1354305"/>
            <a:ext cx="6192688" cy="112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华夏幸福香河的智慧城市指挥中心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天津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赛达电子城园区的“哈罗班车”智能定制班车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幸福嘉善尚未实现的大数据平台思路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90" y="3355817"/>
            <a:ext cx="5400600" cy="7453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38" y="2724363"/>
            <a:ext cx="1901937" cy="51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1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园区信息化情况分析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203" y="9708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宋体" panose="02010600030101010101" pitchFamily="2" charset="-122"/>
              </a:rPr>
              <a:t>●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园区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信息化和大数据应用的前景广阔</a:t>
            </a:r>
          </a:p>
        </p:txBody>
      </p:sp>
      <p:sp>
        <p:nvSpPr>
          <p:cNvPr id="6" name="矩形 5"/>
          <p:cNvSpPr/>
          <p:nvPr/>
        </p:nvSpPr>
        <p:spPr>
          <a:xfrm>
            <a:off x="1151235" y="1354305"/>
            <a:ext cx="6192688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一体化企业服务平台没有落地实例，应用前景广阔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（园区）大脑和智慧服务兼具展示、招商和提高运营效率等功能，在园区的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广阔</a:t>
            </a: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北高新、华夏幸福、天津中新、天津中北均对我们的智慧服务表示了浓厚兴趣</a:t>
            </a:r>
          </a:p>
        </p:txBody>
      </p:sp>
    </p:spTree>
    <p:extLst>
      <p:ext uri="{BB962C8B-B14F-4D97-AF65-F5344CB8AC3E}">
        <p14:creationId xmlns:p14="http://schemas.microsoft.com/office/powerpoint/2010/main" val="392322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78405" y="2060575"/>
            <a:ext cx="5270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 smtClean="0">
                <a:solidFill>
                  <a:schemeClr val="bg1"/>
                </a:solidFill>
                <a:latin typeface="Myriad Pro" panose="020B0503030403020204" charset="0"/>
              </a:rPr>
              <a:t>6</a:t>
            </a:r>
            <a:endParaRPr lang="en-US" altLang="zh-CN" sz="3500" dirty="0">
              <a:solidFill>
                <a:schemeClr val="bg1"/>
              </a:solidFill>
              <a:latin typeface="Myriad Pro" panose="020B0503030403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14395" y="1912620"/>
            <a:ext cx="4793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启示与建议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436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5211" y="989509"/>
            <a:ext cx="7272807" cy="260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的智慧产城融合园区定位精准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幸福有此升级规划，但不擅长做这件事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尚未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建成的天津中加定位也与我们相似</a:t>
            </a:r>
          </a:p>
          <a:p>
            <a:pPr marL="742950" lvl="1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柏大脑及其智慧解决方案将是我们的利器（建议尽快壮大团队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思柏大脑的建设要更有方向性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——先有刺猬理论，再靠先进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启示与建议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24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51235" y="989509"/>
            <a:ext cx="7416824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招商要政府关系整合的基础上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先园区配套政策，后信息化服务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软件培训和孵化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必不可少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中北-天软的经验可资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借鉴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配套建设要依托周边的政府及商业配套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已有不建，聚焦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8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企业服务要定制化与信息化相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ts val="28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定制化服务是保持竞争力所必须，信息化服务可以借助外力实现成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启示与建议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6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2615" y="1751330"/>
            <a:ext cx="4676140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  <a:latin typeface="Titillium Web" panose="00000500000000000000" charset="0"/>
                <a:ea typeface="苹方 粗体" panose="020B0600000000000000" charset="-122"/>
              </a:rPr>
              <a:t>THANK</a:t>
            </a:r>
          </a:p>
          <a:p>
            <a:pPr algn="l">
              <a:lnSpc>
                <a:spcPct val="80000"/>
              </a:lnSpc>
            </a:pPr>
            <a:r>
              <a:rPr lang="en-US" altLang="zh-CN" sz="4400" b="1" dirty="0" smtClean="0">
                <a:solidFill>
                  <a:schemeClr val="bg1"/>
                </a:solidFill>
                <a:latin typeface="Titillium Web" panose="00000500000000000000" charset="0"/>
                <a:ea typeface="苹方 粗体" panose="020B0600000000000000" charset="-122"/>
              </a:rPr>
              <a:t>YOU!</a:t>
            </a:r>
            <a:endParaRPr lang="en-US" altLang="zh-CN" sz="4400" b="1" dirty="0">
              <a:solidFill>
                <a:schemeClr val="bg1"/>
              </a:solidFill>
              <a:latin typeface="Titillium Web" panose="00000500000000000000" charset="0"/>
              <a:ea typeface="苹方 粗体" panose="020B06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市北高新</a:t>
            </a:r>
            <a:r>
              <a:rPr lang="en-US" altLang="zh-CN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云立方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267" y="897870"/>
            <a:ext cx="5616624" cy="35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75" y="897870"/>
            <a:ext cx="5328592" cy="35632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市北高新</a:t>
            </a:r>
            <a:r>
              <a:rPr lang="en-US" altLang="zh-CN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智汇园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366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华夏幸福嘉</a:t>
            </a:r>
            <a:r>
              <a:rPr lang="zh-CN" altLang="en-US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善上海</a:t>
            </a:r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人才创业园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685" y="854785"/>
            <a:ext cx="4314530" cy="2812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74" y="42650"/>
            <a:ext cx="2486244" cy="2447397"/>
          </a:xfrm>
          <a:prstGeom prst="rect">
            <a:avLst/>
          </a:prstGeom>
        </p:spPr>
      </p:pic>
      <p:sp>
        <p:nvSpPr>
          <p:cNvPr id="7" name="虚尾箭头 6"/>
          <p:cNvSpPr/>
          <p:nvPr/>
        </p:nvSpPr>
        <p:spPr>
          <a:xfrm rot="19960816">
            <a:off x="3585268" y="2346252"/>
            <a:ext cx="1644613" cy="508016"/>
          </a:xfrm>
          <a:prstGeom prst="stripedRightArrow">
            <a:avLst>
              <a:gd name="adj1" fmla="val 52118"/>
              <a:gd name="adj2" fmla="val 185034"/>
            </a:avLst>
          </a:prstGeom>
          <a:solidFill>
            <a:srgbClr val="28A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115974" y="1251752"/>
            <a:ext cx="126652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32" y="2184843"/>
            <a:ext cx="3500270" cy="2285653"/>
          </a:xfrm>
          <a:prstGeom prst="rect">
            <a:avLst/>
          </a:prstGeom>
        </p:spPr>
      </p:pic>
      <p:sp>
        <p:nvSpPr>
          <p:cNvPr id="10" name="虚尾箭头 9"/>
          <p:cNvSpPr/>
          <p:nvPr/>
        </p:nvSpPr>
        <p:spPr>
          <a:xfrm rot="5106987">
            <a:off x="5815687" y="1767328"/>
            <a:ext cx="1039711" cy="377376"/>
          </a:xfrm>
          <a:prstGeom prst="stripedRightArrow">
            <a:avLst>
              <a:gd name="adj1" fmla="val 52118"/>
              <a:gd name="adj2" fmla="val 1850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0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199" y="374650"/>
            <a:ext cx="3574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园区介绍</a:t>
            </a:r>
            <a:endParaRPr lang="zh-CN" altLang="en-US" sz="2800" dirty="0">
              <a:solidFill>
                <a:srgbClr val="5957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6188" y="48545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7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中新天津生态城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6" y="854785"/>
            <a:ext cx="2736304" cy="18581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295"/>
          <a:stretch/>
        </p:blipFill>
        <p:spPr>
          <a:xfrm>
            <a:off x="2591395" y="1071723"/>
            <a:ext cx="3456384" cy="334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805" y="1131808"/>
            <a:ext cx="2359238" cy="3282415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 rot="3245837">
            <a:off x="6899615" y="3922869"/>
            <a:ext cx="288032" cy="4723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4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16161</TotalTime>
  <Words>3418</Words>
  <Application>Microsoft Office PowerPoint</Application>
  <PresentationFormat>自定义</PresentationFormat>
  <Paragraphs>498</Paragraphs>
  <Slides>59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dahao</cp:lastModifiedBy>
  <cp:revision>818</cp:revision>
  <dcterms:created xsi:type="dcterms:W3CDTF">2017-08-03T06:39:00Z</dcterms:created>
  <dcterms:modified xsi:type="dcterms:W3CDTF">2018-03-01T05:16:45Z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